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80" r:id="rId7"/>
    <p:sldId id="281" r:id="rId8"/>
    <p:sldId id="272" r:id="rId9"/>
    <p:sldId id="273" r:id="rId10"/>
    <p:sldId id="263" r:id="rId11"/>
    <p:sldId id="276" r:id="rId12"/>
    <p:sldId id="264" r:id="rId13"/>
    <p:sldId id="265" r:id="rId14"/>
    <p:sldId id="266" r:id="rId15"/>
    <p:sldId id="268" r:id="rId16"/>
    <p:sldId id="267" r:id="rId17"/>
    <p:sldId id="269" r:id="rId18"/>
    <p:sldId id="270" r:id="rId19"/>
    <p:sldId id="282" r:id="rId20"/>
    <p:sldId id="283" r:id="rId21"/>
    <p:sldId id="284" r:id="rId22"/>
    <p:sldId id="271" r:id="rId23"/>
    <p:sldId id="278"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03" autoAdjust="0"/>
  </p:normalViewPr>
  <p:slideViewPr>
    <p:cSldViewPr>
      <p:cViewPr>
        <p:scale>
          <a:sx n="80" d="100"/>
          <a:sy n="80" d="100"/>
        </p:scale>
        <p:origin x="-1176" y="-192"/>
      </p:cViewPr>
      <p:guideLst>
        <p:guide orient="horz" pos="2160"/>
        <p:guide pos="2880"/>
      </p:guideLst>
    </p:cSldViewPr>
  </p:slideViewPr>
  <p:notesTextViewPr>
    <p:cViewPr>
      <p:scale>
        <a:sx n="1" d="1"/>
        <a:sy n="1" d="1"/>
      </p:scale>
      <p:origin x="0" y="0"/>
    </p:cViewPr>
  </p:notesTextViewPr>
  <p:sorterViewPr>
    <p:cViewPr>
      <p:scale>
        <a:sx n="90" d="100"/>
        <a:sy n="90" d="100"/>
      </p:scale>
      <p:origin x="0" y="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70258-73F4-4D6F-9C54-F7E44E7ABFEB}" type="datetimeFigureOut">
              <a:rPr lang="en-US" smtClean="0"/>
              <a:t>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907AD-8178-4B86-9003-18F6FD920021}" type="slidenum">
              <a:rPr lang="en-US" smtClean="0"/>
              <a:t>‹#›</a:t>
            </a:fld>
            <a:endParaRPr lang="en-US"/>
          </a:p>
        </p:txBody>
      </p:sp>
    </p:spTree>
    <p:extLst>
      <p:ext uri="{BB962C8B-B14F-4D97-AF65-F5344CB8AC3E}">
        <p14:creationId xmlns:p14="http://schemas.microsoft.com/office/powerpoint/2010/main" val="156787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pc.ncep.noaa.gov/shtml/A_24hrwind_wave.gi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907AD-8178-4B86-9003-18F6FD920021}" type="slidenum">
              <a:rPr lang="en-US" smtClean="0"/>
              <a:t>1</a:t>
            </a:fld>
            <a:endParaRPr lang="en-US"/>
          </a:p>
        </p:txBody>
      </p:sp>
    </p:spTree>
    <p:extLst>
      <p:ext uri="{BB962C8B-B14F-4D97-AF65-F5344CB8AC3E}">
        <p14:creationId xmlns:p14="http://schemas.microsoft.com/office/powerpoint/2010/main" val="214791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MOMs/MEOWs: two EMs say they use these regularly; others range from never using these tools to sometimes.  Reasons cited for lack of usage include lack of time, they only recently were trained on how to use them, difficult to find and use, and that they don’t provide information specific to the approaching storm.</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14</a:t>
            </a:fld>
            <a:endParaRPr lang="en-US"/>
          </a:p>
        </p:txBody>
      </p:sp>
    </p:spTree>
    <p:extLst>
      <p:ext uri="{BB962C8B-B14F-4D97-AF65-F5344CB8AC3E}">
        <p14:creationId xmlns:p14="http://schemas.microsoft.com/office/powerpoint/2010/main" val="394918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Provides information on the timescale they need (~72 hr before landfall).  All categorically understand that the track and intensity of the storm will change as the storm nears, but because they need this information at this time they want a best guess based on the best available information at that time.  They feel that this best guess is better than their own.</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is visually appealing.  One of the EM’s main jobs during an event is to present information that is easy to understand to their county’s elected officials for their decision making process.  The NC-CERA tool is a step in the right direction for communicating this information.  Suggested improvements are included in the next section.</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Provides wave information.  Currently the majority of EMs said that they do not receive, nor know how to find, wave information.  Two EMs stated that they use NOAA’s Ocean Prediction Center wave forecasts (e.g., </a:t>
            </a:r>
            <a:r>
              <a:rPr lang="en-US" sz="1200" u="sng" kern="1200" dirty="0" smtClean="0">
                <a:solidFill>
                  <a:schemeClr val="tx1"/>
                </a:solidFill>
                <a:effectLst/>
                <a:latin typeface="+mn-lt"/>
                <a:ea typeface="+mn-ea"/>
                <a:cs typeface="+mn-cs"/>
                <a:hlinkClick r:id="rId3"/>
              </a:rPr>
              <a:t>http://www.opc.ncep.noaa.gov/shtml/A_24hrwind_wave.gif</a:t>
            </a:r>
            <a:r>
              <a:rPr lang="en-US" sz="1200" kern="1200" dirty="0" smtClean="0">
                <a:solidFill>
                  <a:schemeClr val="tx1"/>
                </a:solidFill>
                <a:effectLst/>
                <a:latin typeface="+mn-lt"/>
                <a:ea typeface="+mn-ea"/>
                <a:cs typeface="+mn-cs"/>
              </a:rPr>
              <a:t>) to interpolate how waves may affect their county.  </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EMs want rainfall information linked to surge information so they can determine “river inundation” in their county.  They don’t have access to any tools that give them this information, and it is the biggest and most important bit of information that they are missing to really understand the impact to their county.</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Note: River discharge is included in NCFS for the Tar and the Neuse and is used as a boundary forcing term.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Note: While a way to connect rivers and surge is in development, the addition of rainfall observations to the NC-CERA display would help EMs immensely. This would allow them to see how much rain has fallen upstream from them and in their own county so that they can estimate impacts from rainfall.  They do not have this information now. More details in next section.  </a:t>
            </a:r>
            <a:endParaRPr lang="en-US" sz="1600" kern="1200" dirty="0" smtClean="0">
              <a:solidFill>
                <a:schemeClr val="tx1"/>
              </a:solidFill>
              <a:effectLst/>
              <a:latin typeface="+mn-lt"/>
              <a:ea typeface="+mn-ea"/>
              <a:cs typeface="+mn-cs"/>
            </a:endParaRPr>
          </a:p>
          <a:p>
            <a:pPr lvl="1"/>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15</a:t>
            </a:fld>
            <a:endParaRPr lang="en-US"/>
          </a:p>
        </p:txBody>
      </p:sp>
    </p:spTree>
    <p:extLst>
      <p:ext uri="{BB962C8B-B14F-4D97-AF65-F5344CB8AC3E}">
        <p14:creationId xmlns:p14="http://schemas.microsoft.com/office/powerpoint/2010/main" val="321661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fix until river/surge models are linked.  At least gives EM the rainfall information they have trouble getting so that they can work out for themselves the impacts on their county.</a:t>
            </a:r>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17</a:t>
            </a:fld>
            <a:endParaRPr lang="en-US"/>
          </a:p>
        </p:txBody>
      </p:sp>
    </p:spTree>
    <p:extLst>
      <p:ext uri="{BB962C8B-B14F-4D97-AF65-F5344CB8AC3E}">
        <p14:creationId xmlns:p14="http://schemas.microsoft.com/office/powerpoint/2010/main" val="416751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 done for both</a:t>
            </a:r>
            <a:r>
              <a:rPr lang="en-US" baseline="0" dirty="0" smtClean="0"/>
              <a:t> NWS data and ADCIRC data.</a:t>
            </a:r>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18</a:t>
            </a:fld>
            <a:endParaRPr lang="en-US"/>
          </a:p>
        </p:txBody>
      </p:sp>
    </p:spTree>
    <p:extLst>
      <p:ext uri="{BB962C8B-B14F-4D97-AF65-F5344CB8AC3E}">
        <p14:creationId xmlns:p14="http://schemas.microsoft.com/office/powerpoint/2010/main" val="278427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 done for both</a:t>
            </a:r>
            <a:r>
              <a:rPr lang="en-US" baseline="0" dirty="0" smtClean="0"/>
              <a:t> NWS data and ADCIRC data.</a:t>
            </a:r>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19</a:t>
            </a:fld>
            <a:endParaRPr lang="en-US"/>
          </a:p>
        </p:txBody>
      </p:sp>
    </p:spTree>
    <p:extLst>
      <p:ext uri="{BB962C8B-B14F-4D97-AF65-F5344CB8AC3E}">
        <p14:creationId xmlns:p14="http://schemas.microsoft.com/office/powerpoint/2010/main" val="278427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 done for both</a:t>
            </a:r>
            <a:r>
              <a:rPr lang="en-US" baseline="0" dirty="0" smtClean="0"/>
              <a:t> NWS data and ADCIRC data.</a:t>
            </a:r>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20</a:t>
            </a:fld>
            <a:endParaRPr lang="en-US"/>
          </a:p>
        </p:txBody>
      </p:sp>
    </p:spTree>
    <p:extLst>
      <p:ext uri="{BB962C8B-B14F-4D97-AF65-F5344CB8AC3E}">
        <p14:creationId xmlns:p14="http://schemas.microsoft.com/office/powerpoint/2010/main" val="278427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 done for both</a:t>
            </a:r>
            <a:r>
              <a:rPr lang="en-US" baseline="0" dirty="0" smtClean="0"/>
              <a:t> NWS data and ADCIRC data.</a:t>
            </a:r>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21</a:t>
            </a:fld>
            <a:endParaRPr lang="en-US"/>
          </a:p>
        </p:txBody>
      </p:sp>
    </p:spTree>
    <p:extLst>
      <p:ext uri="{BB962C8B-B14F-4D97-AF65-F5344CB8AC3E}">
        <p14:creationId xmlns:p14="http://schemas.microsoft.com/office/powerpoint/2010/main" val="278427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in the works, but wasn’t yet available when</a:t>
            </a:r>
            <a:r>
              <a:rPr lang="en-US" baseline="0" dirty="0" smtClean="0"/>
              <a:t> interviews were conducted.  Several EMs asked unprompted if a couple of variations could be shown.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EMs like the proposed idea of providing surge data from different tracks (official forecast from the center of cone, left of center, and right of center) and forward speeds.  Before even discussing this idea during the interviews, several EMs stated that they’d like to have the ability to shift the track and intensity of the storm slightly (~50 miles distance) because they have a sense of what direction the track normally errors on.  Although intensity may not be feasible at this point, EMs thought having three tracks would be very useful because it allows them to see how impacts may change with a shift in track. </a:t>
            </a:r>
          </a:p>
          <a:p>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22</a:t>
            </a:fld>
            <a:endParaRPr lang="en-US"/>
          </a:p>
        </p:txBody>
      </p:sp>
    </p:spTree>
    <p:extLst>
      <p:ext uri="{BB962C8B-B14F-4D97-AF65-F5344CB8AC3E}">
        <p14:creationId xmlns:p14="http://schemas.microsoft.com/office/powerpoint/2010/main" val="256139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E93FC-767D-4712-9263-333A6520FC8C}" type="slidenum">
              <a:rPr lang="en-US" smtClean="0"/>
              <a:t>3</a:t>
            </a:fld>
            <a:endParaRPr lang="en-US"/>
          </a:p>
        </p:txBody>
      </p:sp>
    </p:spTree>
    <p:extLst>
      <p:ext uri="{BB962C8B-B14F-4D97-AF65-F5344CB8AC3E}">
        <p14:creationId xmlns:p14="http://schemas.microsoft.com/office/powerpoint/2010/main" val="396501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Setup to do multiple member ensembles, but</a:t>
            </a:r>
            <a:r>
              <a:rPr lang="en-US" sz="1200" kern="1200" baseline="0" dirty="0" smtClean="0">
                <a:solidFill>
                  <a:schemeClr val="tx1"/>
                </a:solidFill>
                <a:effectLst/>
                <a:latin typeface="+mn-lt"/>
                <a:ea typeface="+mn-ea"/>
                <a:cs typeface="+mn-cs"/>
              </a:rPr>
              <a:t> not enough compute resources yet to do it for the East Coast. </a:t>
            </a:r>
            <a:endParaRPr lang="en-US" dirty="0"/>
          </a:p>
        </p:txBody>
      </p:sp>
      <p:sp>
        <p:nvSpPr>
          <p:cNvPr id="4" name="Slide Number Placeholder 3"/>
          <p:cNvSpPr>
            <a:spLocks noGrp="1"/>
          </p:cNvSpPr>
          <p:nvPr>
            <p:ph type="sldNum" sz="quarter" idx="10"/>
          </p:nvPr>
        </p:nvSpPr>
        <p:spPr/>
        <p:txBody>
          <a:bodyPr/>
          <a:lstStyle/>
          <a:p>
            <a:fld id="{4AAE93FC-767D-4712-9263-333A6520FC8C}" type="slidenum">
              <a:rPr lang="en-US" smtClean="0"/>
              <a:t>4</a:t>
            </a:fld>
            <a:endParaRPr lang="en-US"/>
          </a:p>
        </p:txBody>
      </p:sp>
    </p:spTree>
    <p:extLst>
      <p:ext uri="{BB962C8B-B14F-4D97-AF65-F5344CB8AC3E}">
        <p14:creationId xmlns:p14="http://schemas.microsoft.com/office/powerpoint/2010/main" val="8013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5</a:t>
            </a:fld>
            <a:endParaRPr lang="en-US"/>
          </a:p>
        </p:txBody>
      </p:sp>
    </p:spTree>
    <p:extLst>
      <p:ext uri="{BB962C8B-B14F-4D97-AF65-F5344CB8AC3E}">
        <p14:creationId xmlns:p14="http://schemas.microsoft.com/office/powerpoint/2010/main" val="150498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6</a:t>
            </a:fld>
            <a:endParaRPr lang="en-US"/>
          </a:p>
        </p:txBody>
      </p:sp>
    </p:spTree>
    <p:extLst>
      <p:ext uri="{BB962C8B-B14F-4D97-AF65-F5344CB8AC3E}">
        <p14:creationId xmlns:p14="http://schemas.microsoft.com/office/powerpoint/2010/main" val="150498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7</a:t>
            </a:fld>
            <a:endParaRPr lang="en-US"/>
          </a:p>
        </p:txBody>
      </p:sp>
    </p:spTree>
    <p:extLst>
      <p:ext uri="{BB962C8B-B14F-4D97-AF65-F5344CB8AC3E}">
        <p14:creationId xmlns:p14="http://schemas.microsoft.com/office/powerpoint/2010/main" val="150498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A907AD-8178-4B86-9003-18F6FD920021}" type="slidenum">
              <a:rPr lang="en-US" smtClean="0"/>
              <a:t>10</a:t>
            </a:fld>
            <a:endParaRPr lang="en-US"/>
          </a:p>
        </p:txBody>
      </p:sp>
    </p:spTree>
    <p:extLst>
      <p:ext uri="{BB962C8B-B14F-4D97-AF65-F5344CB8AC3E}">
        <p14:creationId xmlns:p14="http://schemas.microsoft.com/office/powerpoint/2010/main" val="48961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counties/12 EMs (1 EM is in charge of 2 counties)</a:t>
            </a:r>
          </a:p>
          <a:p>
            <a:r>
              <a:rPr lang="en-US" dirty="0" smtClean="0"/>
              <a:t>EM led</a:t>
            </a:r>
            <a:r>
              <a:rPr lang="en-US" baseline="0" dirty="0" smtClean="0"/>
              <a:t> discussion, each interview lasted about 2 hr</a:t>
            </a:r>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12</a:t>
            </a:fld>
            <a:endParaRPr lang="en-US"/>
          </a:p>
        </p:txBody>
      </p:sp>
    </p:spTree>
    <p:extLst>
      <p:ext uri="{BB962C8B-B14F-4D97-AF65-F5344CB8AC3E}">
        <p14:creationId xmlns:p14="http://schemas.microsoft.com/office/powerpoint/2010/main" val="333982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Evacuation decisions need to be made at a time that</a:t>
            </a:r>
            <a:r>
              <a:rPr lang="en-US" baseline="0" dirty="0" smtClean="0"/>
              <a:t> is earlier than when they receive surge information tailored to the storm at 48 hr before landfall.  Evacuation time is based on the onset time of tsf winds.  Ferries need to be tied up 12 hr before onset of tsf winds.  Making evacuation decisions before storm is even in the Bahamas.</a:t>
            </a:r>
            <a:endParaRPr lang="en-US" dirty="0"/>
          </a:p>
        </p:txBody>
      </p:sp>
      <p:sp>
        <p:nvSpPr>
          <p:cNvPr id="4" name="Slide Number Placeholder 3"/>
          <p:cNvSpPr>
            <a:spLocks noGrp="1"/>
          </p:cNvSpPr>
          <p:nvPr>
            <p:ph type="sldNum" sz="quarter" idx="10"/>
          </p:nvPr>
        </p:nvSpPr>
        <p:spPr/>
        <p:txBody>
          <a:bodyPr/>
          <a:lstStyle/>
          <a:p>
            <a:fld id="{B3A907AD-8178-4B86-9003-18F6FD920021}" type="slidenum">
              <a:rPr lang="en-US" smtClean="0"/>
              <a:t>13</a:t>
            </a:fld>
            <a:endParaRPr lang="en-US"/>
          </a:p>
        </p:txBody>
      </p:sp>
    </p:spTree>
    <p:extLst>
      <p:ext uri="{BB962C8B-B14F-4D97-AF65-F5344CB8AC3E}">
        <p14:creationId xmlns:p14="http://schemas.microsoft.com/office/powerpoint/2010/main" val="28400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0" y="5613523"/>
            <a:ext cx="9142020" cy="124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7010400" y="6518604"/>
            <a:ext cx="2133600" cy="365125"/>
          </a:xfrm>
        </p:spPr>
        <p:txBody>
          <a:bodyPr/>
          <a:lstStyle>
            <a:lvl1pPr algn="r">
              <a:defRPr>
                <a:solidFill>
                  <a:schemeClr val="bg1"/>
                </a:solidFill>
              </a:defRPr>
            </a:lvl1pPr>
          </a:lstStyle>
          <a:p>
            <a:fld id="{DBB51389-763A-4267-846B-4C1F01662F76}" type="slidenum">
              <a:rPr lang="en-US" smtClean="0"/>
              <a:pPr/>
              <a:t>‹#›</a:t>
            </a:fld>
            <a:endParaRPr lang="en-US"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152400"/>
            <a:ext cx="990599" cy="158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955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82FF0-2119-4316-AE3F-758CC0D86CB2}" type="datetime1">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199209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23ABB-8D85-4F42-B7F2-E65E86B5F59C}" type="datetime1">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354590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0" y="5623061"/>
            <a:ext cx="9142020" cy="124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28600"/>
            <a:ext cx="7315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0066CC"/>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528142"/>
            <a:ext cx="2133600" cy="365125"/>
          </a:xfrm>
        </p:spPr>
        <p:txBody>
          <a:bodyPr/>
          <a:lstStyle>
            <a:lvl1pPr algn="r">
              <a:defRPr>
                <a:solidFill>
                  <a:schemeClr val="bg1"/>
                </a:solidFill>
              </a:defRPr>
            </a:lvl1pPr>
          </a:lstStyle>
          <a:p>
            <a:fld id="{DBB51389-763A-4267-846B-4C1F01662F76}" type="slidenum">
              <a:rPr lang="en-US" smtClean="0"/>
              <a:pPr/>
              <a:t>‹#›</a:t>
            </a:fld>
            <a:endParaRPr lang="en-US" dirty="0"/>
          </a:p>
        </p:txBody>
      </p:sp>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1124" y="152400"/>
            <a:ext cx="7642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941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F31EB-093D-4B58-9E6B-6822AE5423D9}" type="datetime1">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419422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EAD6F-BBC9-4E65-820D-2D9BBF79AF27}" type="datetime1">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242001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6A98A5-DA91-4AD5-B5BA-F998F3A039A9}" type="datetime1">
              <a:rPr lang="en-US" smtClean="0"/>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50466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37E6F-CC7F-45D9-9E96-1F0AEE059ACB}" type="datetime1">
              <a:rPr lang="en-US" smtClean="0"/>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211568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502B2-BC4A-4D44-906F-03EE6E2D2AF9}" type="datetime1">
              <a:rPr lang="en-US" smtClean="0"/>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229454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5AF65-2659-45D0-817F-C8882D628138}" type="datetime1">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279952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ACA2C-571A-40D2-AF2F-FC5A5C474F8C}" type="datetime1">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51389-763A-4267-846B-4C1F01662F76}" type="slidenum">
              <a:rPr lang="en-US" smtClean="0"/>
              <a:t>‹#›</a:t>
            </a:fld>
            <a:endParaRPr lang="en-US"/>
          </a:p>
        </p:txBody>
      </p:sp>
    </p:spTree>
    <p:extLst>
      <p:ext uri="{BB962C8B-B14F-4D97-AF65-F5344CB8AC3E}">
        <p14:creationId xmlns:p14="http://schemas.microsoft.com/office/powerpoint/2010/main" val="293734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9EDD2-8DE7-4DB5-A3DC-8788D61A4261}" type="datetime1">
              <a:rPr lang="en-US" smtClean="0"/>
              <a:t>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51389-763A-4267-846B-4C1F01662F76}" type="slidenum">
              <a:rPr lang="en-US" smtClean="0"/>
              <a:t>‹#›</a:t>
            </a:fld>
            <a:endParaRPr lang="en-US"/>
          </a:p>
        </p:txBody>
      </p:sp>
    </p:spTree>
    <p:extLst>
      <p:ext uri="{BB962C8B-B14F-4D97-AF65-F5344CB8AC3E}">
        <p14:creationId xmlns:p14="http://schemas.microsoft.com/office/powerpoint/2010/main" val="13675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jlosego@un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9323"/>
            <a:ext cx="8583930" cy="1821077"/>
          </a:xfrm>
        </p:spPr>
        <p:txBody>
          <a:bodyPr>
            <a:normAutofit/>
          </a:bodyPr>
          <a:lstStyle/>
          <a:p>
            <a:r>
              <a:rPr lang="en-US" sz="3200" b="1" dirty="0" smtClean="0"/>
              <a:t>Evaluation of the NC-CERA Storm Surge and Wave Visualization Tool by Emergency Managers</a:t>
            </a:r>
            <a:endParaRPr lang="en-US" sz="3200" b="1" dirty="0"/>
          </a:p>
        </p:txBody>
      </p:sp>
      <p:sp>
        <p:nvSpPr>
          <p:cNvPr id="3" name="Subtitle 2"/>
          <p:cNvSpPr>
            <a:spLocks noGrp="1"/>
          </p:cNvSpPr>
          <p:nvPr>
            <p:ph type="subTitle" idx="1"/>
          </p:nvPr>
        </p:nvSpPr>
        <p:spPr>
          <a:xfrm>
            <a:off x="152400" y="2971800"/>
            <a:ext cx="8839200" cy="2683065"/>
          </a:xfrm>
        </p:spPr>
        <p:txBody>
          <a:bodyPr>
            <a:normAutofit fontScale="77500" lnSpcReduction="20000"/>
          </a:bodyPr>
          <a:lstStyle/>
          <a:p>
            <a:r>
              <a:rPr lang="en-US" dirty="0" smtClean="0">
                <a:solidFill>
                  <a:srgbClr val="0066CC"/>
                </a:solidFill>
              </a:rPr>
              <a:t>Jessica Losego</a:t>
            </a:r>
          </a:p>
          <a:p>
            <a:r>
              <a:rPr lang="en-US" dirty="0" smtClean="0">
                <a:solidFill>
                  <a:srgbClr val="0066CC"/>
                </a:solidFill>
              </a:rPr>
              <a:t>University of North Carolina - Institute for the Environment</a:t>
            </a:r>
          </a:p>
          <a:p>
            <a:endParaRPr lang="en-US" dirty="0" smtClean="0">
              <a:solidFill>
                <a:srgbClr val="0066CC"/>
              </a:solidFill>
            </a:endParaRPr>
          </a:p>
          <a:p>
            <a:r>
              <a:rPr lang="en-US" dirty="0" smtClean="0">
                <a:solidFill>
                  <a:srgbClr val="0066CC"/>
                </a:solidFill>
              </a:rPr>
              <a:t>Rick Luettich – Director, UNC IMS &amp; DHS Center of Excellence</a:t>
            </a:r>
          </a:p>
          <a:p>
            <a:r>
              <a:rPr lang="en-US" dirty="0" smtClean="0">
                <a:solidFill>
                  <a:srgbClr val="0066CC"/>
                </a:solidFill>
              </a:rPr>
              <a:t>Carola Kaiser -  Louisiana State University</a:t>
            </a:r>
          </a:p>
          <a:p>
            <a:r>
              <a:rPr lang="en-US" dirty="0" smtClean="0">
                <a:solidFill>
                  <a:srgbClr val="0066CC"/>
                </a:solidFill>
              </a:rPr>
              <a:t>Brian Blanton - UNC RENCI</a:t>
            </a:r>
          </a:p>
          <a:p>
            <a:r>
              <a:rPr lang="en-US" dirty="0" smtClean="0">
                <a:solidFill>
                  <a:srgbClr val="0066CC"/>
                </a:solidFill>
              </a:rPr>
              <a:t>Jason Fleming - Seahorse Coastal Consulting</a:t>
            </a:r>
          </a:p>
          <a:p>
            <a:endParaRPr lang="en-US" dirty="0"/>
          </a:p>
        </p:txBody>
      </p:sp>
      <p:sp>
        <p:nvSpPr>
          <p:cNvPr id="4" name="Slide Number Placeholder 3"/>
          <p:cNvSpPr>
            <a:spLocks noGrp="1"/>
          </p:cNvSpPr>
          <p:nvPr>
            <p:ph type="sldNum" sz="quarter" idx="12"/>
          </p:nvPr>
        </p:nvSpPr>
        <p:spPr/>
        <p:txBody>
          <a:bodyPr/>
          <a:lstStyle/>
          <a:p>
            <a:fld id="{DBB51389-763A-4267-846B-4C1F01662F76}" type="slidenum">
              <a:rPr lang="en-US" smtClean="0"/>
              <a:t>1</a:t>
            </a:fld>
            <a:endParaRPr lang="en-US"/>
          </a:p>
        </p:txBody>
      </p:sp>
    </p:spTree>
    <p:extLst>
      <p:ext uri="{BB962C8B-B14F-4D97-AF65-F5344CB8AC3E}">
        <p14:creationId xmlns:p14="http://schemas.microsoft.com/office/powerpoint/2010/main" val="2885491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NC-CERA by NC EMs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Goals of evaluation </a:t>
            </a:r>
          </a:p>
          <a:p>
            <a:pPr lvl="1"/>
            <a:r>
              <a:rPr lang="en-US" dirty="0" smtClean="0"/>
              <a:t>Explore NC EM’s perspective on surge information</a:t>
            </a:r>
          </a:p>
          <a:p>
            <a:pPr lvl="1"/>
            <a:r>
              <a:rPr lang="en-US" dirty="0" smtClean="0"/>
              <a:t>Demo NC-CERA and gather initial feedback</a:t>
            </a:r>
          </a:p>
          <a:p>
            <a:r>
              <a:rPr lang="en-US" dirty="0" smtClean="0"/>
              <a:t>EM’s main job during an event: explain surge, other forecast information to county officials</a:t>
            </a:r>
          </a:p>
          <a:p>
            <a:pPr lvl="1"/>
            <a:r>
              <a:rPr lang="en-US" dirty="0" smtClean="0"/>
              <a:t>EMs need easy-to-understand info that fits into their operational process</a:t>
            </a:r>
          </a:p>
          <a:p>
            <a:pPr lvl="1"/>
            <a:endParaRPr lang="en-US" dirty="0" smtClean="0"/>
          </a:p>
        </p:txBody>
      </p:sp>
      <p:sp>
        <p:nvSpPr>
          <p:cNvPr id="4" name="Slide Number Placeholder 3"/>
          <p:cNvSpPr>
            <a:spLocks noGrp="1"/>
          </p:cNvSpPr>
          <p:nvPr>
            <p:ph type="sldNum" sz="quarter" idx="12"/>
          </p:nvPr>
        </p:nvSpPr>
        <p:spPr/>
        <p:txBody>
          <a:bodyPr/>
          <a:lstStyle/>
          <a:p>
            <a:fld id="{DBB51389-763A-4267-846B-4C1F01662F76}" type="slidenum">
              <a:rPr lang="en-US" smtClean="0"/>
              <a:t>10</a:t>
            </a:fld>
            <a:endParaRPr lang="en-US"/>
          </a:p>
        </p:txBody>
      </p:sp>
    </p:spTree>
    <p:extLst>
      <p:ext uri="{BB962C8B-B14F-4D97-AF65-F5344CB8AC3E}">
        <p14:creationId xmlns:p14="http://schemas.microsoft.com/office/powerpoint/2010/main" val="99179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28600" y="1447801"/>
            <a:ext cx="8686800" cy="2905620"/>
          </a:xfrm>
        </p:spPr>
        <p:txBody>
          <a:bodyPr>
            <a:normAutofit fontScale="92500" lnSpcReduction="20000"/>
          </a:bodyPr>
          <a:lstStyle/>
          <a:p>
            <a:r>
              <a:rPr lang="en-US" dirty="0" smtClean="0"/>
              <a:t>Established during Weather for EM Decision Support project (WxEM)</a:t>
            </a:r>
          </a:p>
          <a:p>
            <a:pPr marL="342900" lvl="1" indent="-342900">
              <a:buFont typeface="Arial" pitchFamily="34" charset="0"/>
              <a:buChar char="•"/>
            </a:pPr>
            <a:r>
              <a:rPr lang="en-US" dirty="0" smtClean="0">
                <a:solidFill>
                  <a:schemeClr val="tx1"/>
                </a:solidFill>
              </a:rPr>
              <a:t>Four step iterative process (Losego </a:t>
            </a:r>
            <a:r>
              <a:rPr lang="en-US" dirty="0">
                <a:solidFill>
                  <a:schemeClr val="tx1"/>
                </a:solidFill>
              </a:rPr>
              <a:t>et </a:t>
            </a:r>
            <a:r>
              <a:rPr lang="en-US" dirty="0" smtClean="0">
                <a:solidFill>
                  <a:schemeClr val="tx1"/>
                </a:solidFill>
              </a:rPr>
              <a:t>al 2012)</a:t>
            </a:r>
          </a:p>
          <a:p>
            <a:pPr marL="971550" lvl="1" indent="-514350">
              <a:buFont typeface="+mj-lt"/>
              <a:buAutoNum type="arabicPeriod"/>
            </a:pPr>
            <a:r>
              <a:rPr lang="en-US" dirty="0" smtClean="0"/>
              <a:t>Baseline</a:t>
            </a:r>
          </a:p>
          <a:p>
            <a:pPr marL="971550" lvl="1" indent="-514350">
              <a:buFont typeface="+mj-lt"/>
              <a:buAutoNum type="arabicPeriod"/>
            </a:pPr>
            <a:r>
              <a:rPr lang="en-US" dirty="0" smtClean="0"/>
              <a:t>Current practices &amp; gaps</a:t>
            </a:r>
          </a:p>
          <a:p>
            <a:pPr marL="971550" lvl="1" indent="-514350">
              <a:buFont typeface="+mj-lt"/>
              <a:buAutoNum type="arabicPeriod"/>
            </a:pPr>
            <a:r>
              <a:rPr lang="en-US" dirty="0" smtClean="0"/>
              <a:t>Prototype</a:t>
            </a:r>
          </a:p>
          <a:p>
            <a:pPr marL="971550" lvl="1" indent="-514350">
              <a:buFont typeface="+mj-lt"/>
              <a:buAutoNum type="arabicPeriod"/>
            </a:pPr>
            <a:r>
              <a:rPr lang="en-US" dirty="0" smtClean="0"/>
              <a:t>Validation</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209800" y="4353420"/>
            <a:ext cx="4632960" cy="158115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5" name="Slide Number Placeholder 4"/>
          <p:cNvSpPr>
            <a:spLocks noGrp="1"/>
          </p:cNvSpPr>
          <p:nvPr>
            <p:ph type="sldNum" sz="quarter" idx="12"/>
          </p:nvPr>
        </p:nvSpPr>
        <p:spPr/>
        <p:txBody>
          <a:bodyPr/>
          <a:lstStyle/>
          <a:p>
            <a:fld id="{DBB51389-763A-4267-846B-4C1F01662F76}" type="slidenum">
              <a:rPr lang="en-US" smtClean="0"/>
              <a:t>11</a:t>
            </a:fld>
            <a:endParaRPr lang="en-US"/>
          </a:p>
        </p:txBody>
      </p:sp>
    </p:spTree>
    <p:extLst>
      <p:ext uri="{BB962C8B-B14F-4D97-AF65-F5344CB8AC3E}">
        <p14:creationId xmlns:p14="http://schemas.microsoft.com/office/powerpoint/2010/main" val="2038895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13" y="152400"/>
            <a:ext cx="7995844" cy="1143000"/>
          </a:xfrm>
        </p:spPr>
        <p:txBody>
          <a:bodyPr>
            <a:noAutofit/>
          </a:bodyPr>
          <a:lstStyle/>
          <a:p>
            <a:r>
              <a:rPr lang="en-US" sz="3800" dirty="0" smtClean="0"/>
              <a:t>Establish Baseline and Current Practices</a:t>
            </a:r>
            <a:endParaRPr lang="en-US" sz="3800" dirty="0"/>
          </a:p>
        </p:txBody>
      </p:sp>
      <p:sp>
        <p:nvSpPr>
          <p:cNvPr id="3" name="Content Placeholder 2"/>
          <p:cNvSpPr>
            <a:spLocks noGrp="1"/>
          </p:cNvSpPr>
          <p:nvPr>
            <p:ph idx="1"/>
          </p:nvPr>
        </p:nvSpPr>
        <p:spPr>
          <a:xfrm>
            <a:off x="304800" y="1367170"/>
            <a:ext cx="4976470" cy="4525963"/>
          </a:xfrm>
        </p:spPr>
        <p:txBody>
          <a:bodyPr>
            <a:normAutofit/>
          </a:bodyPr>
          <a:lstStyle/>
          <a:p>
            <a:r>
              <a:rPr lang="en-US" dirty="0" smtClean="0"/>
              <a:t>Collection methods</a:t>
            </a:r>
          </a:p>
          <a:p>
            <a:pPr lvl="1"/>
            <a:r>
              <a:rPr lang="en-US" dirty="0" smtClean="0"/>
              <a:t>Mix of 1-on-1 and group semi-structured interviews</a:t>
            </a:r>
          </a:p>
          <a:p>
            <a:pPr lvl="1"/>
            <a:r>
              <a:rPr lang="en-US" dirty="0" smtClean="0"/>
              <a:t>Short survey</a:t>
            </a:r>
          </a:p>
          <a:p>
            <a:r>
              <a:rPr lang="en-US" dirty="0" smtClean="0"/>
              <a:t>What does surge mean to you and your county?</a:t>
            </a:r>
          </a:p>
          <a:p>
            <a:r>
              <a:rPr lang="en-US" dirty="0" smtClean="0"/>
              <a:t>Demo and feedback on NC-CERA</a:t>
            </a:r>
          </a:p>
        </p:txBody>
      </p:sp>
      <p:grpSp>
        <p:nvGrpSpPr>
          <p:cNvPr id="6" name="Group 5"/>
          <p:cNvGrpSpPr/>
          <p:nvPr/>
        </p:nvGrpSpPr>
        <p:grpSpPr>
          <a:xfrm>
            <a:off x="5410199" y="1752600"/>
            <a:ext cx="3565163" cy="3505200"/>
            <a:chOff x="2362200" y="2209800"/>
            <a:chExt cx="4762500" cy="401955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09800"/>
              <a:ext cx="4762500" cy="4019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Point Star 4"/>
            <p:cNvSpPr/>
            <p:nvPr/>
          </p:nvSpPr>
          <p:spPr>
            <a:xfrm>
              <a:off x="4248150" y="571500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514850" y="549021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514850" y="514731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876800" y="487680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695950" y="480060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486525" y="363855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162675" y="411480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6164580" y="297180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857875" y="291084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5718810" y="316992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5534025" y="334518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394960" y="4067175"/>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DBB51389-763A-4267-846B-4C1F01662F76}" type="slidenum">
              <a:rPr lang="en-US" smtClean="0"/>
              <a:t>12</a:t>
            </a:fld>
            <a:endParaRPr lang="en-US"/>
          </a:p>
        </p:txBody>
      </p:sp>
    </p:spTree>
    <p:extLst>
      <p:ext uri="{BB962C8B-B14F-4D97-AF65-F5344CB8AC3E}">
        <p14:creationId xmlns:p14="http://schemas.microsoft.com/office/powerpoint/2010/main" val="2445075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924800" cy="1143000"/>
          </a:xfrm>
        </p:spPr>
        <p:txBody>
          <a:bodyPr>
            <a:normAutofit fontScale="90000"/>
          </a:bodyPr>
          <a:lstStyle/>
          <a:p>
            <a:r>
              <a:rPr lang="en-US" dirty="0" smtClean="0"/>
              <a:t>Preliminary Results: General to Surge</a:t>
            </a:r>
            <a:endParaRPr lang="en-US" dirty="0"/>
          </a:p>
        </p:txBody>
      </p:sp>
      <p:sp>
        <p:nvSpPr>
          <p:cNvPr id="3" name="Content Placeholder 2"/>
          <p:cNvSpPr>
            <a:spLocks noGrp="1"/>
          </p:cNvSpPr>
          <p:nvPr>
            <p:ph idx="1"/>
          </p:nvPr>
        </p:nvSpPr>
        <p:spPr>
          <a:xfrm>
            <a:off x="152400" y="1371600"/>
            <a:ext cx="8763000" cy="4525963"/>
          </a:xfrm>
        </p:spPr>
        <p:txBody>
          <a:bodyPr>
            <a:normAutofit fontScale="92500" lnSpcReduction="10000"/>
          </a:bodyPr>
          <a:lstStyle/>
          <a:p>
            <a:r>
              <a:rPr lang="en-US" dirty="0" smtClean="0"/>
              <a:t>Range of feelings on surge information </a:t>
            </a:r>
          </a:p>
          <a:p>
            <a:pPr lvl="1"/>
            <a:r>
              <a:rPr lang="en-US" dirty="0" smtClean="0"/>
              <a:t>Desperate for surge information</a:t>
            </a:r>
          </a:p>
          <a:p>
            <a:pPr lvl="1"/>
            <a:r>
              <a:rPr lang="en-US" dirty="0" smtClean="0"/>
              <a:t>“Embarrassed” that he/she isn’t confident in information he/she has and passes along</a:t>
            </a:r>
          </a:p>
          <a:p>
            <a:pPr lvl="1"/>
            <a:r>
              <a:rPr lang="en-US" dirty="0" smtClean="0"/>
              <a:t>Low priority for county b/c surge events rare</a:t>
            </a:r>
          </a:p>
          <a:p>
            <a:pPr lvl="1"/>
            <a:r>
              <a:rPr lang="en-US" dirty="0" smtClean="0"/>
              <a:t>Fairly comfortable finding information and applying</a:t>
            </a:r>
          </a:p>
          <a:p>
            <a:r>
              <a:rPr lang="en-US" dirty="0"/>
              <a:t>Need best guess of surge information 72 hr before landfall</a:t>
            </a:r>
          </a:p>
          <a:p>
            <a:pPr lvl="1"/>
            <a:r>
              <a:rPr lang="en-US" dirty="0" smtClean="0"/>
              <a:t>Major operational decision point for evacuation: onset time of tropical storm force winds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BB51389-763A-4267-846B-4C1F01662F76}" type="slidenum">
              <a:rPr lang="en-US" smtClean="0"/>
              <a:t>13</a:t>
            </a:fld>
            <a:endParaRPr lang="en-US"/>
          </a:p>
        </p:txBody>
      </p:sp>
    </p:spTree>
    <p:extLst>
      <p:ext uri="{BB962C8B-B14F-4D97-AF65-F5344CB8AC3E}">
        <p14:creationId xmlns:p14="http://schemas.microsoft.com/office/powerpoint/2010/main" val="4186577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5029200" cy="4525963"/>
          </a:xfrm>
        </p:spPr>
        <p:txBody>
          <a:bodyPr/>
          <a:lstStyle/>
          <a:p>
            <a:r>
              <a:rPr lang="en-US" dirty="0" smtClean="0"/>
              <a:t>Multiple ways EMs get surge information</a:t>
            </a:r>
          </a:p>
          <a:p>
            <a:pPr lvl="1"/>
            <a:r>
              <a:rPr lang="en-US" dirty="0" smtClean="0"/>
              <a:t>Briefings from local NWS</a:t>
            </a:r>
          </a:p>
          <a:p>
            <a:pPr lvl="1"/>
            <a:r>
              <a:rPr lang="en-US" dirty="0" smtClean="0"/>
              <a:t>HURRTRAK </a:t>
            </a:r>
          </a:p>
          <a:p>
            <a:pPr lvl="1"/>
            <a:r>
              <a:rPr lang="en-US" dirty="0" smtClean="0"/>
              <a:t>NHC MOM/MEOW products</a:t>
            </a:r>
          </a:p>
        </p:txBody>
      </p:sp>
      <p:sp>
        <p:nvSpPr>
          <p:cNvPr id="4" name="Title 1"/>
          <p:cNvSpPr>
            <a:spLocks noGrp="1"/>
          </p:cNvSpPr>
          <p:nvPr>
            <p:ph type="title"/>
          </p:nvPr>
        </p:nvSpPr>
        <p:spPr>
          <a:xfrm>
            <a:off x="152400" y="228600"/>
            <a:ext cx="7924800" cy="1143000"/>
          </a:xfrm>
        </p:spPr>
        <p:txBody>
          <a:bodyPr>
            <a:normAutofit fontScale="90000"/>
          </a:bodyPr>
          <a:lstStyle/>
          <a:p>
            <a:r>
              <a:rPr lang="en-US" dirty="0" smtClean="0"/>
              <a:t>Preliminary Results: General to Surge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52600"/>
            <a:ext cx="3762725" cy="28285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67400" y="4608075"/>
            <a:ext cx="2848325" cy="369332"/>
          </a:xfrm>
          <a:prstGeom prst="rect">
            <a:avLst/>
          </a:prstGeom>
          <a:noFill/>
        </p:spPr>
        <p:txBody>
          <a:bodyPr wrap="square" rtlCol="0">
            <a:spAutoFit/>
          </a:bodyPr>
          <a:lstStyle/>
          <a:p>
            <a:pPr algn="ctr"/>
            <a:r>
              <a:rPr lang="en-US" dirty="0" smtClean="0"/>
              <a:t>NWS Briefing Example</a:t>
            </a:r>
            <a:endParaRPr lang="en-US" dirty="0"/>
          </a:p>
        </p:txBody>
      </p:sp>
      <p:sp>
        <p:nvSpPr>
          <p:cNvPr id="5" name="Slide Number Placeholder 4"/>
          <p:cNvSpPr>
            <a:spLocks noGrp="1"/>
          </p:cNvSpPr>
          <p:nvPr>
            <p:ph type="sldNum" sz="quarter" idx="12"/>
          </p:nvPr>
        </p:nvSpPr>
        <p:spPr/>
        <p:txBody>
          <a:bodyPr/>
          <a:lstStyle/>
          <a:p>
            <a:fld id="{DBB51389-763A-4267-846B-4C1F01662F76}" type="slidenum">
              <a:rPr lang="en-US" smtClean="0"/>
              <a:t>14</a:t>
            </a:fld>
            <a:endParaRPr lang="en-US"/>
          </a:p>
        </p:txBody>
      </p:sp>
    </p:spTree>
    <p:extLst>
      <p:ext uri="{BB962C8B-B14F-4D97-AF65-F5344CB8AC3E}">
        <p14:creationId xmlns:p14="http://schemas.microsoft.com/office/powerpoint/2010/main" val="2925844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Preliminary Results: NC-CERA</a:t>
            </a:r>
            <a:endParaRPr lang="en-US" dirty="0"/>
          </a:p>
        </p:txBody>
      </p:sp>
      <p:sp>
        <p:nvSpPr>
          <p:cNvPr id="3" name="Content Placeholder 2"/>
          <p:cNvSpPr>
            <a:spLocks noGrp="1"/>
          </p:cNvSpPr>
          <p:nvPr>
            <p:ph idx="1"/>
          </p:nvPr>
        </p:nvSpPr>
        <p:spPr/>
        <p:txBody>
          <a:bodyPr/>
          <a:lstStyle/>
          <a:p>
            <a:r>
              <a:rPr lang="en-US" dirty="0" smtClean="0"/>
              <a:t>Fits operational time scale of needing surge information 72 hr before landfall </a:t>
            </a:r>
          </a:p>
          <a:p>
            <a:r>
              <a:rPr lang="en-US" dirty="0" smtClean="0"/>
              <a:t>Visually appealing</a:t>
            </a:r>
          </a:p>
          <a:p>
            <a:r>
              <a:rPr lang="en-US" dirty="0" smtClean="0"/>
              <a:t>Provides wave information</a:t>
            </a:r>
          </a:p>
          <a:p>
            <a:r>
              <a:rPr lang="en-US" dirty="0" smtClean="0"/>
              <a:t>Rainfall and river flooding info needs to be linked to surge</a:t>
            </a:r>
            <a:endParaRPr lang="en-US"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DBB51389-763A-4267-846B-4C1F01662F76}" type="slidenum">
              <a:rPr lang="en-US" smtClean="0"/>
              <a:t>15</a:t>
            </a:fld>
            <a:endParaRPr lang="en-US"/>
          </a:p>
        </p:txBody>
      </p:sp>
    </p:spTree>
    <p:extLst>
      <p:ext uri="{BB962C8B-B14F-4D97-AF65-F5344CB8AC3E}">
        <p14:creationId xmlns:p14="http://schemas.microsoft.com/office/powerpoint/2010/main" val="600381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4572000" cy="4525963"/>
          </a:xfrm>
        </p:spPr>
        <p:txBody>
          <a:bodyPr/>
          <a:lstStyle/>
          <a:p>
            <a:r>
              <a:rPr lang="en-US" dirty="0" smtClean="0"/>
              <a:t>Overlay surge info with infrastructure layers</a:t>
            </a:r>
          </a:p>
          <a:p>
            <a:r>
              <a:rPr lang="en-US" dirty="0" smtClean="0"/>
              <a:t>Mixed on inundation above MSL vs. ground level</a:t>
            </a:r>
          </a:p>
          <a:p>
            <a:pPr lvl="1"/>
            <a:r>
              <a:rPr lang="en-US" dirty="0" smtClean="0"/>
              <a:t>Feel that elected officials and public will be confused either way</a:t>
            </a:r>
            <a:endParaRPr lang="en-US" dirty="0"/>
          </a:p>
        </p:txBody>
      </p:sp>
      <p:sp>
        <p:nvSpPr>
          <p:cNvPr id="4" name="Title 1"/>
          <p:cNvSpPr>
            <a:spLocks noGrp="1"/>
          </p:cNvSpPr>
          <p:nvPr>
            <p:ph type="title"/>
          </p:nvPr>
        </p:nvSpPr>
        <p:spPr>
          <a:xfrm>
            <a:off x="76200" y="228600"/>
            <a:ext cx="8001000" cy="1143000"/>
          </a:xfrm>
        </p:spPr>
        <p:txBody>
          <a:bodyPr>
            <a:normAutofit/>
          </a:bodyPr>
          <a:lstStyle/>
          <a:p>
            <a:r>
              <a:rPr lang="en-US" dirty="0" smtClean="0"/>
              <a:t>Preliminary Results: NC-CERA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3835831"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53000" y="4741842"/>
            <a:ext cx="3962400" cy="584775"/>
          </a:xfrm>
          <a:prstGeom prst="rect">
            <a:avLst/>
          </a:prstGeom>
        </p:spPr>
        <p:txBody>
          <a:bodyPr wrap="square">
            <a:spAutoFit/>
          </a:bodyPr>
          <a:lstStyle/>
          <a:p>
            <a:pPr algn="ctr"/>
            <a:r>
              <a:rPr lang="en-US" sz="1600" dirty="0" smtClean="0"/>
              <a:t>Example: U.S</a:t>
            </a:r>
            <a:r>
              <a:rPr lang="en-US" sz="1600" dirty="0"/>
              <a:t>. Army Corps of Engineers, Baltimore District. </a:t>
            </a:r>
          </a:p>
        </p:txBody>
      </p:sp>
      <p:sp>
        <p:nvSpPr>
          <p:cNvPr id="5" name="Slide Number Placeholder 4"/>
          <p:cNvSpPr>
            <a:spLocks noGrp="1"/>
          </p:cNvSpPr>
          <p:nvPr>
            <p:ph type="sldNum" sz="quarter" idx="12"/>
          </p:nvPr>
        </p:nvSpPr>
        <p:spPr/>
        <p:txBody>
          <a:bodyPr/>
          <a:lstStyle/>
          <a:p>
            <a:fld id="{DBB51389-763A-4267-846B-4C1F01662F76}" type="slidenum">
              <a:rPr lang="en-US" smtClean="0"/>
              <a:t>16</a:t>
            </a:fld>
            <a:endParaRPr lang="en-US"/>
          </a:p>
        </p:txBody>
      </p:sp>
    </p:spTree>
    <p:extLst>
      <p:ext uri="{BB962C8B-B14F-4D97-AF65-F5344CB8AC3E}">
        <p14:creationId xmlns:p14="http://schemas.microsoft.com/office/powerpoint/2010/main" val="1906811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normAutofit fontScale="90000"/>
          </a:bodyPr>
          <a:lstStyle/>
          <a:p>
            <a:r>
              <a:rPr lang="en-US" dirty="0" smtClean="0"/>
              <a:t>Proposed Modifications to NC-CERA</a:t>
            </a:r>
            <a:endParaRPr lang="en-US" dirty="0"/>
          </a:p>
        </p:txBody>
      </p:sp>
      <p:sp>
        <p:nvSpPr>
          <p:cNvPr id="3" name="Content Placeholder 2"/>
          <p:cNvSpPr>
            <a:spLocks noGrp="1"/>
          </p:cNvSpPr>
          <p:nvPr>
            <p:ph idx="1"/>
          </p:nvPr>
        </p:nvSpPr>
        <p:spPr>
          <a:xfrm>
            <a:off x="415365" y="1242218"/>
            <a:ext cx="8229600" cy="4525963"/>
          </a:xfrm>
        </p:spPr>
        <p:txBody>
          <a:bodyPr/>
          <a:lstStyle/>
          <a:p>
            <a:r>
              <a:rPr lang="en-US" dirty="0" smtClean="0"/>
              <a:t>Observed rainfall data layer</a:t>
            </a:r>
          </a:p>
          <a:p>
            <a:pPr lvl="1"/>
            <a:r>
              <a:rPr lang="en-US" dirty="0" smtClean="0"/>
              <a:t>Allows EM to get sense of rainfall</a:t>
            </a:r>
          </a:p>
          <a:p>
            <a:pPr lvl="1"/>
            <a:r>
              <a:rPr lang="en-US" dirty="0" smtClean="0"/>
              <a:t>Most EMs do not know how to get this info</a:t>
            </a:r>
            <a:endParaRPr lang="en-US"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886" t="24139" r="1886" b="11887"/>
          <a:stretch>
            <a:fillRect/>
          </a:stretch>
        </p:blipFill>
        <p:spPr bwMode="auto">
          <a:xfrm>
            <a:off x="304801" y="2974975"/>
            <a:ext cx="3200400" cy="132993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630045"/>
            <a:ext cx="230488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84370" y="3124200"/>
            <a:ext cx="1752600" cy="646331"/>
          </a:xfrm>
          <a:prstGeom prst="rect">
            <a:avLst/>
          </a:prstGeom>
          <a:noFill/>
        </p:spPr>
        <p:txBody>
          <a:bodyPr wrap="square" rtlCol="0">
            <a:spAutoFit/>
          </a:bodyPr>
          <a:lstStyle/>
          <a:p>
            <a:r>
              <a:rPr lang="en-US" dirty="0" smtClean="0"/>
              <a:t>NC State Climate Office </a:t>
            </a:r>
            <a:r>
              <a:rPr lang="en-US" dirty="0" err="1" smtClean="0"/>
              <a:t>Obs</a:t>
            </a:r>
            <a:r>
              <a:rPr lang="en-US" dirty="0" smtClean="0"/>
              <a:t> Feed</a:t>
            </a:r>
            <a:endParaRPr lang="en-US" dirty="0"/>
          </a:p>
        </p:txBody>
      </p:sp>
      <p:sp>
        <p:nvSpPr>
          <p:cNvPr id="7" name="TextBox 6"/>
          <p:cNvSpPr txBox="1"/>
          <p:nvPr/>
        </p:nvSpPr>
        <p:spPr>
          <a:xfrm>
            <a:off x="2815936" y="4592805"/>
            <a:ext cx="1752600" cy="923330"/>
          </a:xfrm>
          <a:prstGeom prst="rect">
            <a:avLst/>
          </a:prstGeom>
          <a:noFill/>
        </p:spPr>
        <p:txBody>
          <a:bodyPr wrap="square" rtlCol="0">
            <a:spAutoFit/>
          </a:bodyPr>
          <a:lstStyle/>
          <a:p>
            <a:r>
              <a:rPr lang="en-US" dirty="0" smtClean="0"/>
              <a:t>NWS Radar Rainfall Estimates</a:t>
            </a:r>
            <a:endParaRPr lang="en-US" dirty="0"/>
          </a:p>
        </p:txBody>
      </p:sp>
      <p:sp>
        <p:nvSpPr>
          <p:cNvPr id="6" name="Right Arrow 5"/>
          <p:cNvSpPr/>
          <p:nvPr/>
        </p:nvSpPr>
        <p:spPr>
          <a:xfrm>
            <a:off x="4343400" y="4304908"/>
            <a:ext cx="1066800" cy="876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776249"/>
            <a:ext cx="3223659" cy="1633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DBB51389-763A-4267-846B-4C1F01662F76}" type="slidenum">
              <a:rPr lang="en-US" smtClean="0"/>
              <a:t>17</a:t>
            </a:fld>
            <a:endParaRPr lang="en-US"/>
          </a:p>
        </p:txBody>
      </p:sp>
    </p:spTree>
    <p:extLst>
      <p:ext uri="{BB962C8B-B14F-4D97-AF65-F5344CB8AC3E}">
        <p14:creationId xmlns:p14="http://schemas.microsoft.com/office/powerpoint/2010/main" val="4108059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600200"/>
            <a:ext cx="4495800" cy="4525963"/>
          </a:xfrm>
        </p:spPr>
        <p:txBody>
          <a:bodyPr/>
          <a:lstStyle/>
          <a:p>
            <a:r>
              <a:rPr lang="en-US" dirty="0" smtClean="0"/>
              <a:t>Ability to create a one page text summary of important forecast parameters</a:t>
            </a:r>
          </a:p>
          <a:p>
            <a:pPr lvl="1"/>
            <a:r>
              <a:rPr lang="en-US" dirty="0" smtClean="0"/>
              <a:t>NWS Wilmington/WxEM prototype</a:t>
            </a:r>
            <a:endParaRPr lang="en-US" dirty="0"/>
          </a:p>
        </p:txBody>
      </p:sp>
      <p:sp>
        <p:nvSpPr>
          <p:cNvPr id="5" name="Title 1"/>
          <p:cNvSpPr txBox="1">
            <a:spLocks/>
          </p:cNvSpPr>
          <p:nvPr/>
        </p:nvSpPr>
        <p:spPr>
          <a:xfrm>
            <a:off x="-76200" y="1905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Proposed Modifications to NC-CERA</a:t>
            </a:r>
            <a:endParaRPr lang="en-US" sz="4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1"/>
            <a:ext cx="3362325" cy="4114800"/>
          </a:xfrm>
          <a:prstGeom prst="rect">
            <a:avLst/>
          </a:prstGeom>
          <a:noFill/>
          <a:ln w="9525">
            <a:solidFill>
              <a:schemeClr val="tx1"/>
            </a:solidFill>
            <a:miter lim="800000"/>
            <a:headEnd/>
            <a:tailEnd/>
          </a:ln>
          <a:effectLst/>
          <a:extLst/>
        </p:spPr>
      </p:pic>
      <p:sp>
        <p:nvSpPr>
          <p:cNvPr id="4" name="Slide Number Placeholder 3"/>
          <p:cNvSpPr>
            <a:spLocks noGrp="1"/>
          </p:cNvSpPr>
          <p:nvPr>
            <p:ph type="sldNum" sz="quarter" idx="12"/>
          </p:nvPr>
        </p:nvSpPr>
        <p:spPr/>
        <p:txBody>
          <a:bodyPr/>
          <a:lstStyle/>
          <a:p>
            <a:fld id="{DBB51389-763A-4267-846B-4C1F01662F76}" type="slidenum">
              <a:rPr lang="en-US" smtClean="0"/>
              <a:t>18</a:t>
            </a:fld>
            <a:endParaRPr lang="en-US"/>
          </a:p>
        </p:txBody>
      </p:sp>
    </p:spTree>
    <p:extLst>
      <p:ext uri="{BB962C8B-B14F-4D97-AF65-F5344CB8AC3E}">
        <p14:creationId xmlns:p14="http://schemas.microsoft.com/office/powerpoint/2010/main" val="3727483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600200"/>
            <a:ext cx="4495800" cy="4525963"/>
          </a:xfrm>
        </p:spPr>
        <p:txBody>
          <a:bodyPr/>
          <a:lstStyle/>
          <a:p>
            <a:r>
              <a:rPr lang="en-US" dirty="0" smtClean="0"/>
              <a:t>Ability to create a one page text summary of important forecast parameters</a:t>
            </a:r>
          </a:p>
          <a:p>
            <a:pPr lvl="1"/>
            <a:r>
              <a:rPr lang="en-US" dirty="0" smtClean="0"/>
              <a:t>NWS Wilmington/WxEM prototype</a:t>
            </a:r>
            <a:endParaRPr lang="en-US" dirty="0"/>
          </a:p>
        </p:txBody>
      </p:sp>
      <p:sp>
        <p:nvSpPr>
          <p:cNvPr id="5" name="Title 1"/>
          <p:cNvSpPr txBox="1">
            <a:spLocks/>
          </p:cNvSpPr>
          <p:nvPr/>
        </p:nvSpPr>
        <p:spPr>
          <a:xfrm>
            <a:off x="-76200" y="1905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Proposed Modifications to NC-CERA</a:t>
            </a:r>
            <a:endParaRPr lang="en-US" sz="4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1"/>
            <a:ext cx="3362325" cy="4114800"/>
          </a:xfrm>
          <a:prstGeom prst="rect">
            <a:avLst/>
          </a:prstGeom>
          <a:noFill/>
          <a:ln w="9525">
            <a:solidFill>
              <a:schemeClr val="tx1"/>
            </a:solidFill>
            <a:miter lim="800000"/>
            <a:headEnd/>
            <a:tailEnd/>
          </a:ln>
          <a:effectLst/>
          <a:extLst/>
        </p:spPr>
      </p:pic>
      <p:sp>
        <p:nvSpPr>
          <p:cNvPr id="2" name="TextBox 1"/>
          <p:cNvSpPr txBox="1"/>
          <p:nvPr/>
        </p:nvSpPr>
        <p:spPr>
          <a:xfrm>
            <a:off x="388483" y="1959352"/>
            <a:ext cx="8543925" cy="1785104"/>
          </a:xfrm>
          <a:prstGeom prst="rect">
            <a:avLst/>
          </a:prstGeom>
          <a:solidFill>
            <a:schemeClr val="tx2">
              <a:lumMod val="20000"/>
              <a:lumOff val="80000"/>
            </a:schemeClr>
          </a:solidFill>
          <a:ln>
            <a:solidFill>
              <a:schemeClr val="tx1"/>
            </a:solidFill>
          </a:ln>
        </p:spPr>
        <p:txBody>
          <a:bodyPr wrap="square" rtlCol="0">
            <a:spAutoFit/>
          </a:bodyPr>
          <a:lstStyle/>
          <a:p>
            <a:r>
              <a:rPr lang="en-US" sz="2200" dirty="0" smtClean="0">
                <a:latin typeface="Times New Roman" pitchFamily="18" charset="0"/>
                <a:cs typeface="Times New Roman" pitchFamily="18" charset="0"/>
              </a:rPr>
              <a:t>WINDS</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TROPICAL STORM FORCE BEGIN…..1400 EDT FRI 8/24/11</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TROPICAL STORM FORCE END……..1500 EDT SAT 8/27/11</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HURRICANE BEGIN…………………...0100 EDT SAT 8/27/11</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HURRICANE END……………………...0900 EDT SAT 8/27/11</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BB51389-763A-4267-846B-4C1F01662F76}" type="slidenum">
              <a:rPr lang="en-US" smtClean="0"/>
              <a:t>19</a:t>
            </a:fld>
            <a:endParaRPr lang="en-US"/>
          </a:p>
        </p:txBody>
      </p:sp>
    </p:spTree>
    <p:extLst>
      <p:ext uri="{BB962C8B-B14F-4D97-AF65-F5344CB8AC3E}">
        <p14:creationId xmlns:p14="http://schemas.microsoft.com/office/powerpoint/2010/main" val="402424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Coastal Hazards Center background</a:t>
            </a:r>
          </a:p>
          <a:p>
            <a:r>
              <a:rPr lang="en-US" dirty="0" smtClean="0"/>
              <a:t>NC-CERA introduction</a:t>
            </a:r>
          </a:p>
          <a:p>
            <a:r>
              <a:rPr lang="en-US" dirty="0" smtClean="0"/>
              <a:t>EM data collection</a:t>
            </a:r>
          </a:p>
          <a:p>
            <a:r>
              <a:rPr lang="en-US" dirty="0" smtClean="0"/>
              <a:t>Results</a:t>
            </a:r>
          </a:p>
          <a:p>
            <a:r>
              <a:rPr lang="en-US" dirty="0" smtClean="0"/>
              <a:t>Next steps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90800"/>
            <a:ext cx="3695700" cy="2463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B51389-763A-4267-846B-4C1F01662F76}" type="slidenum">
              <a:rPr lang="en-US" smtClean="0"/>
              <a:t>2</a:t>
            </a:fld>
            <a:endParaRPr lang="en-US"/>
          </a:p>
        </p:txBody>
      </p:sp>
    </p:spTree>
    <p:extLst>
      <p:ext uri="{BB962C8B-B14F-4D97-AF65-F5344CB8AC3E}">
        <p14:creationId xmlns:p14="http://schemas.microsoft.com/office/powerpoint/2010/main" val="3426269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600200"/>
            <a:ext cx="4495800" cy="4525963"/>
          </a:xfrm>
        </p:spPr>
        <p:txBody>
          <a:bodyPr/>
          <a:lstStyle/>
          <a:p>
            <a:r>
              <a:rPr lang="en-US" dirty="0" smtClean="0"/>
              <a:t>Ability to create a one page text summary of important forecast parameters</a:t>
            </a:r>
          </a:p>
          <a:p>
            <a:pPr lvl="1"/>
            <a:r>
              <a:rPr lang="en-US" dirty="0" smtClean="0"/>
              <a:t>NWS Wilmington/WxEM prototype</a:t>
            </a:r>
            <a:endParaRPr lang="en-US" dirty="0"/>
          </a:p>
        </p:txBody>
      </p:sp>
      <p:sp>
        <p:nvSpPr>
          <p:cNvPr id="5" name="Title 1"/>
          <p:cNvSpPr txBox="1">
            <a:spLocks/>
          </p:cNvSpPr>
          <p:nvPr/>
        </p:nvSpPr>
        <p:spPr>
          <a:xfrm>
            <a:off x="-76200" y="1905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Proposed Modifications to NC-CERA</a:t>
            </a:r>
            <a:endParaRPr lang="en-US" sz="4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1"/>
            <a:ext cx="3362325" cy="4114800"/>
          </a:xfrm>
          <a:prstGeom prst="rect">
            <a:avLst/>
          </a:prstGeom>
          <a:noFill/>
          <a:ln w="9525">
            <a:solidFill>
              <a:schemeClr val="tx1"/>
            </a:solidFill>
            <a:miter lim="800000"/>
            <a:headEnd/>
            <a:tailEnd/>
          </a:ln>
          <a:effectLst/>
          <a:extLst/>
        </p:spPr>
      </p:pic>
      <p:sp>
        <p:nvSpPr>
          <p:cNvPr id="8" name="TextBox 7"/>
          <p:cNvSpPr txBox="1"/>
          <p:nvPr/>
        </p:nvSpPr>
        <p:spPr>
          <a:xfrm>
            <a:off x="388482" y="2438400"/>
            <a:ext cx="8543925" cy="1446550"/>
          </a:xfrm>
          <a:prstGeom prst="rect">
            <a:avLst/>
          </a:prstGeom>
          <a:solidFill>
            <a:schemeClr val="tx2">
              <a:lumMod val="20000"/>
              <a:lumOff val="80000"/>
            </a:schemeClr>
          </a:solidFill>
          <a:ln>
            <a:solidFill>
              <a:schemeClr val="tx1"/>
            </a:solidFill>
          </a:ln>
        </p:spPr>
        <p:txBody>
          <a:bodyPr wrap="square" rtlCol="0">
            <a:spAutoFit/>
          </a:bodyPr>
          <a:lstStyle/>
          <a:p>
            <a:r>
              <a:rPr lang="en-US" sz="2200" dirty="0" smtClean="0">
                <a:latin typeface="Times New Roman" pitchFamily="18" charset="0"/>
                <a:cs typeface="Times New Roman" pitchFamily="18" charset="0"/>
              </a:rPr>
              <a:t>COASTAL FLOODING</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STORM SURGE…………..6 FT</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STORM TIDE…………….7.5 FT</a:t>
            </a:r>
          </a:p>
          <a:p>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BB51389-763A-4267-846B-4C1F01662F76}" type="slidenum">
              <a:rPr lang="en-US" smtClean="0"/>
              <a:t>20</a:t>
            </a:fld>
            <a:endParaRPr lang="en-US"/>
          </a:p>
        </p:txBody>
      </p:sp>
    </p:spTree>
    <p:extLst>
      <p:ext uri="{BB962C8B-B14F-4D97-AF65-F5344CB8AC3E}">
        <p14:creationId xmlns:p14="http://schemas.microsoft.com/office/powerpoint/2010/main" val="4024240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600200"/>
            <a:ext cx="4495800" cy="4525963"/>
          </a:xfrm>
        </p:spPr>
        <p:txBody>
          <a:bodyPr/>
          <a:lstStyle/>
          <a:p>
            <a:r>
              <a:rPr lang="en-US" dirty="0" smtClean="0"/>
              <a:t>Ability to create a one page text summary of important forecast parameters</a:t>
            </a:r>
          </a:p>
          <a:p>
            <a:pPr lvl="1"/>
            <a:r>
              <a:rPr lang="en-US" dirty="0" smtClean="0"/>
              <a:t>NWS Wilmington/WxEM prototype</a:t>
            </a:r>
            <a:endParaRPr lang="en-US" dirty="0"/>
          </a:p>
        </p:txBody>
      </p:sp>
      <p:sp>
        <p:nvSpPr>
          <p:cNvPr id="5" name="Title 1"/>
          <p:cNvSpPr txBox="1">
            <a:spLocks/>
          </p:cNvSpPr>
          <p:nvPr/>
        </p:nvSpPr>
        <p:spPr>
          <a:xfrm>
            <a:off x="-76200" y="1905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Proposed Modifications to NC-CERA</a:t>
            </a:r>
            <a:endParaRPr lang="en-US" sz="4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1"/>
            <a:ext cx="3362325" cy="4114800"/>
          </a:xfrm>
          <a:prstGeom prst="rect">
            <a:avLst/>
          </a:prstGeom>
          <a:noFill/>
          <a:ln w="9525">
            <a:solidFill>
              <a:schemeClr val="tx1"/>
            </a:solidFill>
            <a:miter lim="800000"/>
            <a:headEnd/>
            <a:tailEnd/>
          </a:ln>
          <a:effectLst/>
          <a:extLst/>
        </p:spPr>
      </p:pic>
      <p:sp>
        <p:nvSpPr>
          <p:cNvPr id="9" name="TextBox 8"/>
          <p:cNvSpPr txBox="1"/>
          <p:nvPr/>
        </p:nvSpPr>
        <p:spPr>
          <a:xfrm>
            <a:off x="388483" y="2851904"/>
            <a:ext cx="8543925" cy="2123658"/>
          </a:xfrm>
          <a:prstGeom prst="rect">
            <a:avLst/>
          </a:prstGeom>
          <a:solidFill>
            <a:schemeClr val="tx2">
              <a:lumMod val="20000"/>
              <a:lumOff val="80000"/>
            </a:schemeClr>
          </a:solidFill>
          <a:ln>
            <a:solidFill>
              <a:schemeClr val="tx1"/>
            </a:solidFill>
          </a:ln>
        </p:spPr>
        <p:txBody>
          <a:bodyPr wrap="square" rtlCol="0">
            <a:spAutoFit/>
          </a:bodyPr>
          <a:lstStyle/>
          <a:p>
            <a:pPr marL="342900" indent="-342900">
              <a:buFont typeface="Arial" pitchFamily="34" charset="0"/>
              <a:buChar char="•"/>
            </a:pPr>
            <a:r>
              <a:rPr lang="en-US" sz="2200" dirty="0" smtClean="0">
                <a:latin typeface="Times New Roman" pitchFamily="18" charset="0"/>
                <a:cs typeface="Times New Roman" pitchFamily="18" charset="0"/>
              </a:rPr>
              <a:t>PEAK WINDS</a:t>
            </a:r>
          </a:p>
          <a:p>
            <a:pPr marL="342900" indent="-342900">
              <a:buFont typeface="Arial" pitchFamily="34" charset="0"/>
              <a:buChar char="•"/>
            </a:pPr>
            <a:r>
              <a:rPr lang="en-US" sz="2200" dirty="0" smtClean="0">
                <a:latin typeface="Times New Roman" pitchFamily="18" charset="0"/>
                <a:cs typeface="Times New Roman" pitchFamily="18" charset="0"/>
              </a:rPr>
              <a:t>STORM TOTAL RAINFALL</a:t>
            </a:r>
          </a:p>
          <a:p>
            <a:pPr marL="342900" indent="-342900">
              <a:buFont typeface="Arial" pitchFamily="34" charset="0"/>
              <a:buChar char="•"/>
            </a:pPr>
            <a:r>
              <a:rPr lang="en-US" sz="2200" dirty="0" smtClean="0">
                <a:latin typeface="Times New Roman" pitchFamily="18" charset="0"/>
                <a:cs typeface="Times New Roman" pitchFamily="18" charset="0"/>
              </a:rPr>
              <a:t>SURF</a:t>
            </a:r>
          </a:p>
          <a:p>
            <a:pPr marL="342900" indent="-342900">
              <a:buFont typeface="Arial" pitchFamily="34" charset="0"/>
              <a:buChar char="•"/>
            </a:pPr>
            <a:r>
              <a:rPr lang="en-US" sz="2200" dirty="0" smtClean="0">
                <a:latin typeface="Times New Roman" pitchFamily="18" charset="0"/>
                <a:cs typeface="Times New Roman" pitchFamily="18" charset="0"/>
              </a:rPr>
              <a:t>WIND,TORNADO,INLAND FLOOD, AND COASTAL FLOOD THREAT</a:t>
            </a:r>
          </a:p>
          <a:p>
            <a:pPr marL="342900" indent="-342900">
              <a:buFont typeface="Arial" pitchFamily="34" charset="0"/>
              <a:buChar char="•"/>
            </a:pPr>
            <a:r>
              <a:rPr lang="en-US" sz="2200" dirty="0" smtClean="0">
                <a:latin typeface="Times New Roman" pitchFamily="18" charset="0"/>
                <a:cs typeface="Times New Roman" pitchFamily="18" charset="0"/>
              </a:rPr>
              <a:t>TIDE INFO</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BB51389-763A-4267-846B-4C1F01662F76}" type="slidenum">
              <a:rPr lang="en-US" smtClean="0"/>
              <a:t>21</a:t>
            </a:fld>
            <a:endParaRPr lang="en-US"/>
          </a:p>
        </p:txBody>
      </p:sp>
    </p:spTree>
    <p:extLst>
      <p:ext uri="{BB962C8B-B14F-4D97-AF65-F5344CB8AC3E}">
        <p14:creationId xmlns:p14="http://schemas.microsoft.com/office/powerpoint/2010/main" val="4024240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42406"/>
            <a:ext cx="4691621" cy="4525963"/>
          </a:xfrm>
        </p:spPr>
        <p:txBody>
          <a:bodyPr/>
          <a:lstStyle/>
          <a:p>
            <a:r>
              <a:rPr lang="en-US" dirty="0" smtClean="0"/>
              <a:t>Variations</a:t>
            </a:r>
          </a:p>
          <a:p>
            <a:pPr lvl="1"/>
            <a:r>
              <a:rPr lang="en-US" dirty="0" smtClean="0"/>
              <a:t>Max wind speed </a:t>
            </a:r>
          </a:p>
          <a:p>
            <a:pPr lvl="1"/>
            <a:r>
              <a:rPr lang="en-US" dirty="0" smtClean="0"/>
              <a:t>Veer left and right</a:t>
            </a:r>
          </a:p>
          <a:p>
            <a:pPr lvl="1"/>
            <a:r>
              <a:rPr lang="en-US" dirty="0" smtClean="0"/>
              <a:t>Maximum radius</a:t>
            </a:r>
          </a:p>
          <a:p>
            <a:r>
              <a:rPr lang="en-US" dirty="0" smtClean="0"/>
              <a:t>EMs have a sense of track/intensity errors</a:t>
            </a:r>
          </a:p>
          <a:p>
            <a:r>
              <a:rPr lang="en-US" dirty="0" smtClean="0"/>
              <a:t>Available for 2012 season</a:t>
            </a:r>
            <a:endParaRPr lang="en-US" dirty="0"/>
          </a:p>
        </p:txBody>
      </p:sp>
      <p:sp>
        <p:nvSpPr>
          <p:cNvPr id="5" name="Title 1"/>
          <p:cNvSpPr txBox="1">
            <a:spLocks/>
          </p:cNvSpPr>
          <p:nvPr/>
        </p:nvSpPr>
        <p:spPr>
          <a:xfrm>
            <a:off x="523875" y="1905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Modification to NC-CERA</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3596633"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BB51389-763A-4267-846B-4C1F01662F76}" type="slidenum">
              <a:rPr lang="en-US" smtClean="0"/>
              <a:t>22</a:t>
            </a:fld>
            <a:endParaRPr lang="en-US"/>
          </a:p>
        </p:txBody>
      </p:sp>
    </p:spTree>
    <p:extLst>
      <p:ext uri="{BB962C8B-B14F-4D97-AF65-F5344CB8AC3E}">
        <p14:creationId xmlns:p14="http://schemas.microsoft.com/office/powerpoint/2010/main" val="3621768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152400" y="1295400"/>
            <a:ext cx="4876800" cy="4525963"/>
          </a:xfrm>
        </p:spPr>
        <p:txBody>
          <a:bodyPr/>
          <a:lstStyle/>
          <a:p>
            <a:r>
              <a:rPr lang="en-US" dirty="0" smtClean="0"/>
              <a:t>Training available</a:t>
            </a:r>
          </a:p>
          <a:p>
            <a:pPr lvl="1"/>
            <a:r>
              <a:rPr lang="en-US" dirty="0" smtClean="0"/>
              <a:t>Goal: make EMs comfortable using NC-CERA</a:t>
            </a:r>
          </a:p>
          <a:p>
            <a:pPr lvl="1"/>
            <a:r>
              <a:rPr lang="en-US" dirty="0" smtClean="0"/>
              <a:t>Instruction guide created to describe features</a:t>
            </a:r>
          </a:p>
          <a:p>
            <a:pPr lvl="1"/>
            <a:r>
              <a:rPr lang="en-US" dirty="0" smtClean="0"/>
              <a:t>Online or in person training after modifications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94693"/>
            <a:ext cx="3657600" cy="32202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B51389-763A-4267-846B-4C1F01662F76}" type="slidenum">
              <a:rPr lang="en-US" smtClean="0"/>
              <a:t>23</a:t>
            </a:fld>
            <a:endParaRPr lang="en-US"/>
          </a:p>
        </p:txBody>
      </p:sp>
    </p:spTree>
    <p:extLst>
      <p:ext uri="{BB962C8B-B14F-4D97-AF65-F5344CB8AC3E}">
        <p14:creationId xmlns:p14="http://schemas.microsoft.com/office/powerpoint/2010/main" val="3297823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Make proposed modifications for next season</a:t>
            </a:r>
          </a:p>
          <a:p>
            <a:r>
              <a:rPr lang="en-US" dirty="0" smtClean="0"/>
              <a:t>Visit with EMs again to demo, train</a:t>
            </a:r>
          </a:p>
          <a:p>
            <a:r>
              <a:rPr lang="en-US" dirty="0" smtClean="0"/>
              <a:t>Mobile version development</a:t>
            </a:r>
          </a:p>
          <a:p>
            <a:r>
              <a:rPr lang="en-US" dirty="0" smtClean="0"/>
              <a:t>Find ways to better integrate NC-CERA data into operational process</a:t>
            </a:r>
            <a:endParaRPr lang="en-US" dirty="0"/>
          </a:p>
        </p:txBody>
      </p:sp>
      <p:sp>
        <p:nvSpPr>
          <p:cNvPr id="4" name="Slide Number Placeholder 3"/>
          <p:cNvSpPr>
            <a:spLocks noGrp="1"/>
          </p:cNvSpPr>
          <p:nvPr>
            <p:ph type="sldNum" sz="quarter" idx="12"/>
          </p:nvPr>
        </p:nvSpPr>
        <p:spPr/>
        <p:txBody>
          <a:bodyPr/>
          <a:lstStyle/>
          <a:p>
            <a:fld id="{DBB51389-763A-4267-846B-4C1F01662F76}" type="slidenum">
              <a:rPr lang="en-US" smtClean="0"/>
              <a:t>24</a:t>
            </a:fld>
            <a:endParaRPr lang="en-US"/>
          </a:p>
        </p:txBody>
      </p:sp>
    </p:spTree>
    <p:extLst>
      <p:ext uri="{BB962C8B-B14F-4D97-AF65-F5344CB8AC3E}">
        <p14:creationId xmlns:p14="http://schemas.microsoft.com/office/powerpoint/2010/main" val="4186721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92500" lnSpcReduction="20000"/>
          </a:bodyPr>
          <a:lstStyle/>
          <a:p>
            <a:pPr marL="0" indent="0" algn="ctr">
              <a:buNone/>
            </a:pPr>
            <a:r>
              <a:rPr lang="en-US" dirty="0" smtClean="0"/>
              <a:t>Jessica Losego</a:t>
            </a:r>
          </a:p>
          <a:p>
            <a:pPr marL="0" indent="0" algn="ctr">
              <a:buNone/>
            </a:pPr>
            <a:r>
              <a:rPr lang="en-US" dirty="0" smtClean="0"/>
              <a:t>UNC Institute for the Environment</a:t>
            </a:r>
          </a:p>
          <a:p>
            <a:pPr marL="0" indent="0" algn="ctr">
              <a:buNone/>
            </a:pPr>
            <a:r>
              <a:rPr lang="en-US" dirty="0" smtClean="0">
                <a:hlinkClick r:id="rId2"/>
              </a:rPr>
              <a:t>jlosego@unc.edu</a:t>
            </a:r>
            <a:endParaRPr lang="en-US" dirty="0" smtClean="0"/>
          </a:p>
          <a:p>
            <a:pPr marL="0" indent="0">
              <a:buNone/>
            </a:pPr>
            <a:endParaRPr lang="en-US" dirty="0"/>
          </a:p>
          <a:p>
            <a:r>
              <a:rPr lang="en-US" sz="2500" dirty="0"/>
              <a:t>Losego, J.L., K.J. Galluppi, B.E. Montz, C.F. Smith, and S. Schotz,  Weather for </a:t>
            </a:r>
            <a:r>
              <a:rPr lang="en-US" sz="2500" dirty="0" smtClean="0"/>
              <a:t>Emergency </a:t>
            </a:r>
            <a:r>
              <a:rPr lang="en-US" sz="2500" dirty="0"/>
              <a:t>M</a:t>
            </a:r>
            <a:r>
              <a:rPr lang="en-US" sz="2500" dirty="0" smtClean="0"/>
              <a:t>anagement</a:t>
            </a:r>
            <a:r>
              <a:rPr lang="en-US" sz="2500" dirty="0"/>
              <a:t>: </a:t>
            </a:r>
            <a:r>
              <a:rPr lang="en-US" sz="2500" dirty="0" smtClean="0"/>
              <a:t>Implications </a:t>
            </a:r>
            <a:r>
              <a:rPr lang="en-US" sz="2500" dirty="0"/>
              <a:t>for NWS </a:t>
            </a:r>
            <a:r>
              <a:rPr lang="en-US" sz="2500" dirty="0" smtClean="0"/>
              <a:t>Tropical Weather Products </a:t>
            </a:r>
            <a:r>
              <a:rPr lang="en-US" sz="2500" dirty="0"/>
              <a:t>and </a:t>
            </a:r>
            <a:r>
              <a:rPr lang="en-US" sz="2500" dirty="0" smtClean="0"/>
              <a:t>Services</a:t>
            </a:r>
            <a:r>
              <a:rPr lang="en-US" sz="2500" dirty="0"/>
              <a:t>, 92</a:t>
            </a:r>
            <a:r>
              <a:rPr lang="en-US" sz="2500" baseline="30000" dirty="0"/>
              <a:t>nd</a:t>
            </a:r>
            <a:r>
              <a:rPr lang="en-US" sz="2500" dirty="0"/>
              <a:t> American Meteorological Society Annual Meeting, January 2012, New Orleans, LA</a:t>
            </a:r>
            <a:r>
              <a:rPr lang="en-US" sz="2500" dirty="0" smtClean="0"/>
              <a:t>.</a:t>
            </a:r>
          </a:p>
          <a:p>
            <a:endParaRPr lang="en-US" sz="2600" dirty="0" smtClean="0"/>
          </a:p>
          <a:p>
            <a:pPr marL="0" indent="0" algn="ctr">
              <a:buNone/>
            </a:pPr>
            <a:r>
              <a:rPr lang="en-US" sz="2100" i="1" dirty="0" smtClean="0"/>
              <a:t>This </a:t>
            </a:r>
            <a:r>
              <a:rPr lang="en-US" sz="2100" i="1" dirty="0"/>
              <a:t>material is based upon work supported by the Coastal Hazards Center of Excellence, a US Department of Homeland Security Science and Technology Center of Excellence under Award Number: 2008-ST-061-ND 0001.</a:t>
            </a:r>
            <a:endParaRPr lang="en-US" sz="2100" dirty="0"/>
          </a:p>
          <a:p>
            <a:endParaRPr lang="en-US" sz="2600" dirty="0"/>
          </a:p>
          <a:p>
            <a:pPr marL="0" indent="0">
              <a:buNone/>
            </a:pPr>
            <a:endParaRPr lang="en-US" sz="2600" dirty="0"/>
          </a:p>
          <a:p>
            <a:pPr marL="0" indent="0">
              <a:buNone/>
            </a:pPr>
            <a:endParaRPr lang="en-US" dirty="0"/>
          </a:p>
        </p:txBody>
      </p:sp>
      <p:sp>
        <p:nvSpPr>
          <p:cNvPr id="2" name="Slide Number Placeholder 1"/>
          <p:cNvSpPr>
            <a:spLocks noGrp="1"/>
          </p:cNvSpPr>
          <p:nvPr>
            <p:ph type="sldNum" sz="quarter" idx="12"/>
          </p:nvPr>
        </p:nvSpPr>
        <p:spPr/>
        <p:txBody>
          <a:bodyPr/>
          <a:lstStyle/>
          <a:p>
            <a:fld id="{DBB51389-763A-4267-846B-4C1F01662F76}" type="slidenum">
              <a:rPr lang="en-US" smtClean="0"/>
              <a:t>25</a:t>
            </a:fld>
            <a:endParaRPr lang="en-US"/>
          </a:p>
        </p:txBody>
      </p:sp>
    </p:spTree>
    <p:extLst>
      <p:ext uri="{BB962C8B-B14F-4D97-AF65-F5344CB8AC3E}">
        <p14:creationId xmlns:p14="http://schemas.microsoft.com/office/powerpoint/2010/main" val="2184546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Hazards Center</a:t>
            </a:r>
            <a:endParaRPr lang="en-US" dirty="0"/>
          </a:p>
        </p:txBody>
      </p:sp>
      <p:sp>
        <p:nvSpPr>
          <p:cNvPr id="3" name="Content Placeholder 2"/>
          <p:cNvSpPr>
            <a:spLocks noGrp="1"/>
          </p:cNvSpPr>
          <p:nvPr>
            <p:ph idx="1"/>
          </p:nvPr>
        </p:nvSpPr>
        <p:spPr/>
        <p:txBody>
          <a:bodyPr/>
          <a:lstStyle/>
          <a:p>
            <a:r>
              <a:rPr lang="en-US" dirty="0" smtClean="0"/>
              <a:t>U.S. DHS Center of Excellence, est. 2008</a:t>
            </a:r>
          </a:p>
          <a:p>
            <a:r>
              <a:rPr lang="en-US" dirty="0" smtClean="0"/>
              <a:t>Research lead: UNC</a:t>
            </a:r>
          </a:p>
          <a:p>
            <a:r>
              <a:rPr lang="en-US" dirty="0" smtClean="0"/>
              <a:t>Advance understanding of natural hazards and resilience, transfer knowledge into action</a:t>
            </a:r>
          </a:p>
          <a:p>
            <a:r>
              <a:rPr lang="en-US" dirty="0" smtClean="0"/>
              <a:t>One research area: coastal hazards modeling</a:t>
            </a:r>
          </a:p>
          <a:p>
            <a:pPr lvl="1"/>
            <a:r>
              <a:rPr lang="en-US" dirty="0" smtClean="0"/>
              <a:t>NC-CERA development</a:t>
            </a:r>
            <a:endParaRPr lang="en-US" dirty="0"/>
          </a:p>
        </p:txBody>
      </p:sp>
      <p:sp>
        <p:nvSpPr>
          <p:cNvPr id="4" name="Slide Number Placeholder 3"/>
          <p:cNvSpPr>
            <a:spLocks noGrp="1"/>
          </p:cNvSpPr>
          <p:nvPr>
            <p:ph type="sldNum" sz="quarter" idx="12"/>
          </p:nvPr>
        </p:nvSpPr>
        <p:spPr/>
        <p:txBody>
          <a:bodyPr/>
          <a:lstStyle/>
          <a:p>
            <a:fld id="{DBB51389-763A-4267-846B-4C1F01662F76}" type="slidenum">
              <a:rPr lang="en-US" smtClean="0"/>
              <a:t>3</a:t>
            </a:fld>
            <a:endParaRPr lang="en-US"/>
          </a:p>
        </p:txBody>
      </p:sp>
    </p:spTree>
    <p:extLst>
      <p:ext uri="{BB962C8B-B14F-4D97-AF65-F5344CB8AC3E}">
        <p14:creationId xmlns:p14="http://schemas.microsoft.com/office/powerpoint/2010/main" val="60673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NC-CERA</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NC-Coastal Emergency Risks Assessment</a:t>
            </a:r>
          </a:p>
          <a:p>
            <a:pPr lvl="1"/>
            <a:r>
              <a:rPr lang="en-US" dirty="0" smtClean="0"/>
              <a:t>Interactive web visualization of ADCIRC and SWAN Wave model output </a:t>
            </a:r>
          </a:p>
          <a:p>
            <a:pPr lvl="1"/>
            <a:r>
              <a:rPr lang="en-US" dirty="0" smtClean="0"/>
              <a:t>Initiated from NHC advisories every 6 hr</a:t>
            </a:r>
          </a:p>
          <a:p>
            <a:pPr lvl="1"/>
            <a:r>
              <a:rPr lang="en-US" dirty="0"/>
              <a:t>Single, deterministic surge and wave forecast for next five days</a:t>
            </a:r>
          </a:p>
          <a:p>
            <a:pPr lvl="1"/>
            <a:r>
              <a:rPr lang="en-US" dirty="0"/>
              <a:t>Complementary tool to NHC </a:t>
            </a:r>
            <a:r>
              <a:rPr lang="en-US" dirty="0" smtClean="0"/>
              <a:t>products</a:t>
            </a:r>
            <a:endParaRPr lang="en-US" dirty="0"/>
          </a:p>
        </p:txBody>
      </p:sp>
      <p:sp>
        <p:nvSpPr>
          <p:cNvPr id="4" name="Slide Number Placeholder 3"/>
          <p:cNvSpPr>
            <a:spLocks noGrp="1"/>
          </p:cNvSpPr>
          <p:nvPr>
            <p:ph type="sldNum" sz="quarter" idx="12"/>
          </p:nvPr>
        </p:nvSpPr>
        <p:spPr/>
        <p:txBody>
          <a:bodyPr/>
          <a:lstStyle/>
          <a:p>
            <a:fld id="{DBB51389-763A-4267-846B-4C1F01662F76}" type="slidenum">
              <a:rPr lang="en-US" smtClean="0"/>
              <a:t>4</a:t>
            </a:fld>
            <a:endParaRPr lang="en-US"/>
          </a:p>
        </p:txBody>
      </p:sp>
    </p:spTree>
    <p:extLst>
      <p:ext uri="{BB962C8B-B14F-4D97-AF65-F5344CB8AC3E}">
        <p14:creationId xmlns:p14="http://schemas.microsoft.com/office/powerpoint/2010/main" val="2181050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68" y="1450358"/>
            <a:ext cx="8351569" cy="4233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9964" y="152400"/>
            <a:ext cx="7315200" cy="1143000"/>
          </a:xfrm>
        </p:spPr>
        <p:txBody>
          <a:bodyPr>
            <a:normAutofit fontScale="90000"/>
          </a:bodyPr>
          <a:lstStyle/>
          <a:p>
            <a:r>
              <a:rPr lang="en-US" dirty="0" smtClean="0"/>
              <a:t>NC-CERA: nc-cera.renci.org</a:t>
            </a:r>
            <a:br>
              <a:rPr lang="en-US" dirty="0" smtClean="0"/>
            </a:br>
            <a:r>
              <a:rPr lang="en-US" dirty="0" smtClean="0"/>
              <a:t>Gulf CERA: cera.cct.lsu.edu</a:t>
            </a:r>
            <a:endParaRPr lang="en-US" dirty="0"/>
          </a:p>
        </p:txBody>
      </p:sp>
      <p:sp>
        <p:nvSpPr>
          <p:cNvPr id="3" name="Slide Number Placeholder 2"/>
          <p:cNvSpPr>
            <a:spLocks noGrp="1"/>
          </p:cNvSpPr>
          <p:nvPr>
            <p:ph type="sldNum" sz="quarter" idx="12"/>
          </p:nvPr>
        </p:nvSpPr>
        <p:spPr/>
        <p:txBody>
          <a:bodyPr/>
          <a:lstStyle/>
          <a:p>
            <a:fld id="{DBB51389-763A-4267-846B-4C1F01662F76}" type="slidenum">
              <a:rPr lang="en-US" smtClean="0"/>
              <a:t>5</a:t>
            </a:fld>
            <a:endParaRPr lang="en-US"/>
          </a:p>
        </p:txBody>
      </p:sp>
    </p:spTree>
    <p:extLst>
      <p:ext uri="{BB962C8B-B14F-4D97-AF65-F5344CB8AC3E}">
        <p14:creationId xmlns:p14="http://schemas.microsoft.com/office/powerpoint/2010/main" val="3686775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68" y="1450358"/>
            <a:ext cx="8351569" cy="4233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9964" y="152400"/>
            <a:ext cx="7315200" cy="1143000"/>
          </a:xfrm>
        </p:spPr>
        <p:txBody>
          <a:bodyPr>
            <a:normAutofit fontScale="90000"/>
          </a:bodyPr>
          <a:lstStyle/>
          <a:p>
            <a:r>
              <a:rPr lang="en-US" dirty="0" smtClean="0"/>
              <a:t>NC-CERA: nc-cera.renci.org</a:t>
            </a:r>
            <a:br>
              <a:rPr lang="en-US" dirty="0" smtClean="0"/>
            </a:br>
            <a:r>
              <a:rPr lang="en-US" dirty="0" smtClean="0"/>
              <a:t>Gulf CERA: cera.cct.lsu.edu</a:t>
            </a:r>
            <a:endParaRPr lang="en-US" dirty="0"/>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47700"/>
            <a:ext cx="2001564" cy="401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837" y="1739493"/>
            <a:ext cx="3276600" cy="392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B51389-763A-4267-846B-4C1F01662F76}" type="slidenum">
              <a:rPr lang="en-US" smtClean="0"/>
              <a:t>6</a:t>
            </a:fld>
            <a:endParaRPr lang="en-US"/>
          </a:p>
        </p:txBody>
      </p:sp>
    </p:spTree>
    <p:extLst>
      <p:ext uri="{BB962C8B-B14F-4D97-AF65-F5344CB8AC3E}">
        <p14:creationId xmlns:p14="http://schemas.microsoft.com/office/powerpoint/2010/main" val="133518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68" y="1450358"/>
            <a:ext cx="8351569" cy="4233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9964" y="152400"/>
            <a:ext cx="7315200" cy="1143000"/>
          </a:xfrm>
        </p:spPr>
        <p:txBody>
          <a:bodyPr>
            <a:normAutofit fontScale="90000"/>
          </a:bodyPr>
          <a:lstStyle/>
          <a:p>
            <a:r>
              <a:rPr lang="en-US" dirty="0" smtClean="0"/>
              <a:t>NC-CERA: nc-cera.renci.org</a:t>
            </a:r>
            <a:br>
              <a:rPr lang="en-US" dirty="0" smtClean="0"/>
            </a:br>
            <a:r>
              <a:rPr lang="en-US" dirty="0" smtClean="0"/>
              <a:t>Gulf CERA: cera.cct.lsu.edu</a:t>
            </a:r>
            <a:endParaRPr lang="en-US" dirty="0"/>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47700"/>
            <a:ext cx="2001564" cy="401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B51389-763A-4267-846B-4C1F01662F76}" type="slidenum">
              <a:rPr lang="en-US" smtClean="0"/>
              <a:t>7</a:t>
            </a:fld>
            <a:endParaRPr lang="en-US"/>
          </a:p>
        </p:txBody>
      </p:sp>
    </p:spTree>
    <p:extLst>
      <p:ext uri="{BB962C8B-B14F-4D97-AF65-F5344CB8AC3E}">
        <p14:creationId xmlns:p14="http://schemas.microsoft.com/office/powerpoint/2010/main" val="13351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Inundation Depth Above Ground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74" y="1412174"/>
            <a:ext cx="8446325" cy="42789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B51389-763A-4267-846B-4C1F01662F76}" type="slidenum">
              <a:rPr lang="en-US" smtClean="0"/>
              <a:t>8</a:t>
            </a:fld>
            <a:endParaRPr lang="en-US"/>
          </a:p>
        </p:txBody>
      </p:sp>
    </p:spTree>
    <p:extLst>
      <p:ext uri="{BB962C8B-B14F-4D97-AF65-F5344CB8AC3E}">
        <p14:creationId xmlns:p14="http://schemas.microsoft.com/office/powerpoint/2010/main" val="3954935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Gage Stations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50" y="1365324"/>
            <a:ext cx="8458200" cy="43120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B51389-763A-4267-846B-4C1F01662F76}" type="slidenum">
              <a:rPr lang="en-US" smtClean="0"/>
              <a:t>9</a:t>
            </a:fld>
            <a:endParaRPr lang="en-US"/>
          </a:p>
        </p:txBody>
      </p:sp>
    </p:spTree>
    <p:extLst>
      <p:ext uri="{BB962C8B-B14F-4D97-AF65-F5344CB8AC3E}">
        <p14:creationId xmlns:p14="http://schemas.microsoft.com/office/powerpoint/2010/main" val="1145979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1490</Words>
  <Application>Microsoft Office PowerPoint</Application>
  <PresentationFormat>On-screen Show (4:3)</PresentationFormat>
  <Paragraphs>192</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Evaluation of the NC-CERA Storm Surge and Wave Visualization Tool by Emergency Managers</vt:lpstr>
      <vt:lpstr>Outline</vt:lpstr>
      <vt:lpstr>Coastal Hazards Center</vt:lpstr>
      <vt:lpstr>NC-CERA</vt:lpstr>
      <vt:lpstr>NC-CERA: nc-cera.renci.org Gulf CERA: cera.cct.lsu.edu</vt:lpstr>
      <vt:lpstr>NC-CERA: nc-cera.renci.org Gulf CERA: cera.cct.lsu.edu</vt:lpstr>
      <vt:lpstr>NC-CERA: nc-cera.renci.org Gulf CERA: cera.cct.lsu.edu</vt:lpstr>
      <vt:lpstr>Inundation Depth Above Ground</vt:lpstr>
      <vt:lpstr>Gage Stations</vt:lpstr>
      <vt:lpstr>Evaluation of NC-CERA by NC EMs</vt:lpstr>
      <vt:lpstr>Methodology</vt:lpstr>
      <vt:lpstr>Establish Baseline and Current Practices</vt:lpstr>
      <vt:lpstr>Preliminary Results: General to Surge</vt:lpstr>
      <vt:lpstr>Preliminary Results: General to Surge</vt:lpstr>
      <vt:lpstr>Preliminary Results: NC-CERA</vt:lpstr>
      <vt:lpstr>Preliminary Results: NC-CERA</vt:lpstr>
      <vt:lpstr>Proposed Modifications to NC-CERA</vt:lpstr>
      <vt:lpstr>PowerPoint Presentation</vt:lpstr>
      <vt:lpstr>PowerPoint Presentation</vt:lpstr>
      <vt:lpstr>PowerPoint Presentation</vt:lpstr>
      <vt:lpstr>PowerPoint Presentation</vt:lpstr>
      <vt:lpstr>PowerPoint Presentation</vt:lpstr>
      <vt:lpstr>Training</vt:lpstr>
      <vt:lpstr>Next Steps</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NC-CERA Storm Surge and Wave Visualization Tool by Emergency Managers</dc:title>
  <dc:creator>Lenovo User</dc:creator>
  <cp:lastModifiedBy>Lenovo User</cp:lastModifiedBy>
  <cp:revision>42</cp:revision>
  <dcterms:created xsi:type="dcterms:W3CDTF">2012-12-05T19:43:41Z</dcterms:created>
  <dcterms:modified xsi:type="dcterms:W3CDTF">2013-02-26T13:56:45Z</dcterms:modified>
</cp:coreProperties>
</file>